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</p:sldIdLst>
  <p:sldSz cx="12192000" cy="6858000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/>
    <p:restoredTop sz="94421"/>
  </p:normalViewPr>
  <p:slideViewPr>
    <p:cSldViewPr>
      <p:cViewPr>
        <p:scale>
          <a:sx n="119" d="100"/>
          <a:sy n="119" d="100"/>
        </p:scale>
        <p:origin x="-984" y="-15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="" xmlns:a16="http://schemas.microsoft.com/office/drawing/2014/main" id="{C0A92E22-DE59-4718-9770-459E748A608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/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A7A5D992-7169-467A-87D7-A205AE5A4B1B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6" name="Rectangle 4">
            <a:extLst>
              <a:ext uri="{FF2B5EF4-FFF2-40B4-BE49-F238E27FC236}">
                <a16:creationId xmlns="" xmlns:a16="http://schemas.microsoft.com/office/drawing/2014/main" id="{6E93D9B8-874B-4741-B223-68A235B3880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7" name="Rectangle 5">
            <a:extLst>
              <a:ext uri="{FF2B5EF4-FFF2-40B4-BE49-F238E27FC236}">
                <a16:creationId xmlns="" xmlns:a16="http://schemas.microsoft.com/office/drawing/2014/main" id="{406E3F0E-41BA-4CC6-BF4C-A789AC842612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8" name="Rectangle 6">
            <a:extLst>
              <a:ext uri="{FF2B5EF4-FFF2-40B4-BE49-F238E27FC236}">
                <a16:creationId xmlns="" xmlns:a16="http://schemas.microsoft.com/office/drawing/2014/main" id="{4A5AACF5-B5EB-46EE-A5C1-FC3AEDAD800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pPr>
              <a:defRPr/>
            </a:pPr>
            <a:fld id="{F71E483C-8C31-47DF-8478-C45282AD6C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2475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5123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ru-RU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fld id="{ADDA2B9F-6510-40C0-B182-50C9226318BA}" type="slidenum">
              <a:rPr lang="en-US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</a:t>
            </a:fld>
            <a:endParaRPr lang="en-US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0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56AE8B4-A414-433B-9114-C89BCFF2194E}" type="slidenum">
              <a:rPr lang="ru-RU" altLang="ru-RU" sz="1400" smtClean="0"/>
              <a:pPr>
                <a:spcBef>
                  <a:spcPct val="0"/>
                </a:spcBef>
              </a:pPr>
              <a:t>2</a:t>
            </a:fld>
            <a:endParaRPr lang="ru-RU" altLang="ru-RU" sz="1400"/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B5475C05-A341-45A6-AE44-F5BC204027B5}" type="slidenum"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pPr algn="r" eaLnBrk="1">
                <a:spcBef>
                  <a:spcPct val="0"/>
                </a:spcBef>
              </a:pPr>
              <a:t>2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176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5AF6EA-C306-49BC-848B-7C4DABC2A8D5}" type="slidenum">
              <a:rPr lang="ru-RU" altLang="ru-RU" sz="1400" smtClean="0"/>
              <a:pPr>
                <a:spcBef>
                  <a:spcPct val="0"/>
                </a:spcBef>
              </a:pPr>
              <a:t>3</a:t>
            </a:fld>
            <a:endParaRPr lang="ru-RU" altLang="ru-RU" sz="1400"/>
          </a:p>
        </p:txBody>
      </p:sp>
      <p:sp>
        <p:nvSpPr>
          <p:cNvPr id="921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206177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6DBCFAC-4B65-404D-800A-AF81F3E748E1}" type="slidenum">
              <a:rPr lang="ru-RU" altLang="ru-RU" sz="1400" smtClean="0"/>
              <a:pPr>
                <a:spcBef>
                  <a:spcPct val="0"/>
                </a:spcBef>
              </a:pPr>
              <a:t>4</a:t>
            </a:fld>
            <a:endParaRPr lang="ru-RU" altLang="ru-RU" sz="1400"/>
          </a:p>
        </p:txBody>
      </p:sp>
      <p:sp>
        <p:nvSpPr>
          <p:cNvPr id="1126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3732832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7C078C-1144-4907-AA9D-46E445FF1E38}" type="slidenum">
              <a:rPr lang="ru-RU" altLang="ru-RU" sz="1400" smtClean="0"/>
              <a:pPr>
                <a:spcBef>
                  <a:spcPct val="0"/>
                </a:spcBef>
              </a:pPr>
              <a:t>5</a:t>
            </a:fld>
            <a:endParaRPr lang="ru-RU" altLang="ru-RU" sz="1400"/>
          </a:p>
        </p:txBody>
      </p:sp>
      <p:sp>
        <p:nvSpPr>
          <p:cNvPr id="1331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884617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42A5C5-6788-46C2-A57F-7CE09A62DCCC}" type="slidenum">
              <a:rPr lang="ru-RU" altLang="ru-RU" sz="1400" smtClean="0"/>
              <a:pPr>
                <a:spcBef>
                  <a:spcPct val="0"/>
                </a:spcBef>
              </a:pPr>
              <a:t>6</a:t>
            </a:fld>
            <a:endParaRPr lang="ru-RU" altLang="ru-RU" sz="1400"/>
          </a:p>
        </p:txBody>
      </p:sp>
      <p:sp>
        <p:nvSpPr>
          <p:cNvPr id="1536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176015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4C0807-6C13-4E55-84B7-60170E594AB8}" type="slidenum">
              <a:rPr lang="ru-RU" altLang="ru-RU" sz="1400" smtClean="0"/>
              <a:pPr>
                <a:spcBef>
                  <a:spcPct val="0"/>
                </a:spcBef>
              </a:pPr>
              <a:t>7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126671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4BECA5-D360-40D4-89FD-BE3B23B8C19C}" type="slidenum">
              <a:rPr lang="ru-RU" altLang="ru-RU" sz="1400" smtClean="0"/>
              <a:pPr>
                <a:spcBef>
                  <a:spcPct val="0"/>
                </a:spcBef>
              </a:pPr>
              <a:t>8</a:t>
            </a:fld>
            <a:endParaRPr lang="ru-RU" altLang="ru-RU" sz="1400"/>
          </a:p>
        </p:txBody>
      </p:sp>
      <p:sp>
        <p:nvSpPr>
          <p:cNvPr id="1945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400550"/>
            <a:ext cx="5486400" cy="36004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15900" indent="-214313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ru-RU" altLang="ru-RU" sz="2000"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 idx="1"/>
          </p:nvPr>
        </p:nvSpPr>
        <p:spPr>
          <a:xfrm>
            <a:off x="685800" y="1143000"/>
            <a:ext cx="5486400" cy="3086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3785918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553653-5617-44FF-9874-4EA843847D01}" type="slidenum">
              <a:rPr lang="ru-RU" altLang="ru-RU" sz="1400" smtClean="0"/>
              <a:pPr>
                <a:spcBef>
                  <a:spcPct val="0"/>
                </a:spcBef>
              </a:pPr>
              <a:t>9</a:t>
            </a:fld>
            <a:endParaRPr lang="ru-RU" altLang="ru-RU" sz="1400"/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141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A394A-3226-4C0A-AB44-2CEC0BD8B3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9568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4126D-397B-41EF-B00B-CCF4CC2161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47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1613" cy="50069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69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954-F9E0-47D4-ABA7-95EE4D0C0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466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22363"/>
            <a:ext cx="9142413" cy="23860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6D1F7-AB68-4585-ACEF-948B446B28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996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E9BB6-58B8-4EE1-91E2-16F3C43203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0222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E9497-AE5D-44E4-8FE7-BEE299E74E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5429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38928-FD85-40B8-AA5F-A8C4B1A5C9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4642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49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1600" cy="4349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12A1E-B308-4385-A48C-9E1DCCBD12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4628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5177F-4F6F-45F6-A44A-2B87D73A3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944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CA591-C98E-42A9-9CC3-36E9FF6737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2020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ABB02-CC79-4A08-9D0A-D473D02DA3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796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89CB4-1951-4D66-8BB2-E7B94B18F3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16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2A63F-996A-464F-BC33-09A62CE1B4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3468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A46BD-C733-4352-A14D-D9F7D63468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9018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E3507-68A2-4B1A-A756-DD0376FE53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684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7313" cy="58102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02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28CAD-AB0F-423B-A928-1AD5E36FBB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338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9C359-2C05-4788-AC9D-F55C217FD2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352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8613" cy="452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3" y="1604963"/>
            <a:ext cx="5410200" cy="452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D2675-B65A-433B-B42C-0245E46977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020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64C4-AC0C-40CD-A4F0-2C9BB67B3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768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13D09-270A-4B45-9FAD-C4F074F8C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164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4521C-8FF4-43D3-806E-5D6422E6D9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66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DB346-BB88-484A-B796-7596F34F1C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160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EC92-E22E-41D6-9F7F-EB3BEC648F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85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6751638"/>
            <a:ext cx="12192000" cy="1143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122363"/>
            <a:ext cx="9142413" cy="238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" name="Rectangle 5">
            <a:extLst>
              <a:ext uri="{FF2B5EF4-FFF2-40B4-BE49-F238E27FC236}">
                <a16:creationId xmlns="" xmlns:a16="http://schemas.microsoft.com/office/drawing/2014/main" id="{4B02BAD4-35D9-49E1-9B57-6643ABDC938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E4B225AF-2DF7-435C-A446-3083E2A22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712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234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6751638"/>
            <a:ext cx="12192000" cy="1143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4013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4013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" name="Rectangle 6">
            <a:extLst>
              <a:ext uri="{FF2B5EF4-FFF2-40B4-BE49-F238E27FC236}">
                <a16:creationId xmlns="" xmlns:a16="http://schemas.microsoft.com/office/drawing/2014/main" id="{9CD06960-E319-4C2B-9F41-6849B3D0A11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356350"/>
            <a:ext cx="27416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319F049B-E363-40D0-BAF1-376D8D4B6E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hyperlink" Target="mailto:alexey.kostyuk@emporta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"/>
          <p:cNvSpPr/>
          <p:nvPr/>
        </p:nvSpPr>
        <p:spPr>
          <a:xfrm>
            <a:off x="0" y="5880100"/>
            <a:ext cx="12192000" cy="9779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099" name="Подзаголовок 2"/>
          <p:cNvSpPr txBox="1">
            <a:spLocks noChangeArrowheads="1"/>
          </p:cNvSpPr>
          <p:nvPr/>
        </p:nvSpPr>
        <p:spPr bwMode="auto">
          <a:xfrm>
            <a:off x="263525" y="2996952"/>
            <a:ext cx="11377613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ru-RU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  <a:t>Защищенная региональная платформа </a:t>
            </a:r>
            <a:r>
              <a:rPr lang="en-US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  <a:t/>
            </a:r>
            <a:br>
              <a:rPr lang="en-US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</a:br>
            <a:r>
              <a:rPr lang="ru-RU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  <a:t>для телемедицинских консультаций  </a:t>
            </a:r>
            <a:br>
              <a:rPr lang="ru-RU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</a:br>
            <a:r>
              <a:rPr lang="ru-RU" altLang="ru-RU" sz="4000" b="1" dirty="0">
                <a:solidFill>
                  <a:srgbClr val="164561"/>
                </a:solidFill>
                <a:latin typeface="Proxima Nova Rg" panose="02000506030000020004" pitchFamily="50" charset="0"/>
              </a:rPr>
              <a:t>и сервис записи к врачу</a:t>
            </a:r>
          </a:p>
        </p:txBody>
      </p:sp>
      <p:pic>
        <p:nvPicPr>
          <p:cNvPr id="4100" name="Picture 2" descr="D:\_WORK\17011_Telemed\EMP logo\emp_logo_b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850" y="849752"/>
            <a:ext cx="3924300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 noChangeArrowheads="1"/>
          </p:cNvSpPr>
          <p:nvPr>
            <p:ph type="ctrTitle"/>
          </p:nvPr>
        </p:nvSpPr>
        <p:spPr>
          <a:xfrm>
            <a:off x="1774825" y="2060848"/>
            <a:ext cx="9144000" cy="977900"/>
          </a:xfrm>
        </p:spPr>
        <p:txBody>
          <a:bodyPr/>
          <a:lstStyle/>
          <a:p>
            <a:r>
              <a:rPr lang="ru-RU" altLang="ru-RU" sz="4800" dirty="0">
                <a:latin typeface="Proxima Nova Rg" panose="02000506030000020004" pitchFamily="50" charset="0"/>
              </a:rPr>
              <a:t>Спасибо за внимание!</a:t>
            </a:r>
            <a:endParaRPr lang="en-US" altLang="ru-RU" sz="4800" dirty="0">
              <a:latin typeface="Proxima Nova Rg" panose="02000506030000020004" pitchFamily="50" charset="0"/>
            </a:endParaRPr>
          </a:p>
        </p:txBody>
      </p:sp>
      <p:sp>
        <p:nvSpPr>
          <p:cNvPr id="6" name="Прямоугольник 3">
            <a:extLst>
              <a:ext uri="{FF2B5EF4-FFF2-40B4-BE49-F238E27FC236}">
                <a16:creationId xmlns="" xmlns:a16="http://schemas.microsoft.com/office/drawing/2014/main" id="{DE3469E2-53FE-4DE9-BE9E-2B6B60B482E9}"/>
              </a:ext>
            </a:extLst>
          </p:cNvPr>
          <p:cNvSpPr/>
          <p:nvPr/>
        </p:nvSpPr>
        <p:spPr>
          <a:xfrm>
            <a:off x="0" y="6288088"/>
            <a:ext cx="12192000" cy="5699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>
                  <a:lumMod val="75000"/>
                  <a:lumOff val="25000"/>
                </a:schemeClr>
              </a:solidFill>
              <a:latin typeface="Proxima Nova Rg" pitchFamily="50" charset="0"/>
            </a:endParaRPr>
          </a:p>
        </p:txBody>
      </p:sp>
      <p:pic>
        <p:nvPicPr>
          <p:cNvPr id="22532" name="Picture 2" descr="D:\_WORK\17011_Telemed\EMP logo\emp_logo_b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4250" y="689384"/>
            <a:ext cx="26035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D0BBE6-12A9-4933-92B5-64B8F571619D}"/>
              </a:ext>
            </a:extLst>
          </p:cNvPr>
          <p:cNvSpPr txBox="1"/>
          <p:nvPr/>
        </p:nvSpPr>
        <p:spPr>
          <a:xfrm>
            <a:off x="3948906" y="3435487"/>
            <a:ext cx="4294188" cy="24852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latin typeface="Proxima Nova Rg" panose="02000506030000020004" pitchFamily="50" charset="0"/>
              </a:rPr>
              <a:t>Контактная информация:</a:t>
            </a:r>
          </a:p>
          <a:p>
            <a:pPr algn="ctr">
              <a:defRPr/>
            </a:pPr>
            <a:endParaRPr lang="ru-RU" sz="600" b="1" dirty="0">
              <a:latin typeface="Proxima Nova Lt" panose="02000506030000020004" pitchFamily="50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ru-RU" sz="1400" dirty="0">
                <a:latin typeface="Proxima Nova Lt" panose="02000506030000020004" pitchFamily="50" charset="0"/>
              </a:rPr>
              <a:t>Единый медицинский портал </a:t>
            </a:r>
            <a:r>
              <a:rPr lang="en-US" sz="1400" dirty="0">
                <a:latin typeface="Proxima Nova Lt" panose="02000506030000020004" pitchFamily="50" charset="0"/>
              </a:rPr>
              <a:t>/ </a:t>
            </a:r>
            <a:r>
              <a:rPr lang="ru-RU" sz="1400" dirty="0">
                <a:latin typeface="Proxima Nova Lt" panose="02000506030000020004" pitchFamily="50" charset="0"/>
              </a:rPr>
              <a:t>ЕМП (</a:t>
            </a:r>
            <a:r>
              <a:rPr lang="ru-RU" sz="1400" dirty="0" err="1">
                <a:latin typeface="Proxima Nova Lt" panose="02000506030000020004" pitchFamily="50" charset="0"/>
              </a:rPr>
              <a:t>Рухэлснет</a:t>
            </a:r>
            <a:r>
              <a:rPr lang="ru-RU" sz="1400" dirty="0">
                <a:latin typeface="Proxima Nova Lt" panose="02000506030000020004" pitchFamily="50" charset="0"/>
              </a:rPr>
              <a:t>)</a:t>
            </a:r>
          </a:p>
          <a:p>
            <a:pPr algn="ctr">
              <a:spcAft>
                <a:spcPts val="300"/>
              </a:spcAft>
              <a:defRPr/>
            </a:pPr>
            <a:endParaRPr lang="ru-RU" sz="1400" dirty="0">
              <a:latin typeface="Proxima Nova Lt" panose="02000506030000020004" pitchFamily="50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ru-RU" sz="1400" dirty="0">
                <a:latin typeface="Proxima Nova Lt" panose="02000506030000020004" pitchFamily="50" charset="0"/>
              </a:rPr>
              <a:t>Генеральный директор </a:t>
            </a:r>
          </a:p>
          <a:p>
            <a:pPr algn="ctr">
              <a:spcAft>
                <a:spcPts val="300"/>
              </a:spcAft>
              <a:defRPr/>
            </a:pPr>
            <a:r>
              <a:rPr lang="ru-RU" sz="1600" dirty="0">
                <a:latin typeface="Proxima Nova Lt" panose="02000506030000020004" pitchFamily="50" charset="0"/>
              </a:rPr>
              <a:t>Костюк Алексей Петрович</a:t>
            </a:r>
          </a:p>
          <a:p>
            <a:pPr algn="ctr">
              <a:spcAft>
                <a:spcPts val="300"/>
              </a:spcAft>
              <a:defRPr/>
            </a:pPr>
            <a:endParaRPr lang="ru-RU" sz="1400" dirty="0">
              <a:latin typeface="Proxima Nova Lt" panose="02000506030000020004" pitchFamily="50" charset="0"/>
            </a:endParaRPr>
          </a:p>
          <a:p>
            <a:pPr algn="ctr">
              <a:spcAft>
                <a:spcPts val="300"/>
              </a:spcAft>
              <a:defRPr/>
            </a:pPr>
            <a:r>
              <a:rPr lang="ru-RU" sz="1400" dirty="0">
                <a:latin typeface="Proxima Nova Lt" panose="02000506030000020004" pitchFamily="50" charset="0"/>
              </a:rPr>
              <a:t>+7 (921) 633 62 33</a:t>
            </a:r>
          </a:p>
          <a:p>
            <a:pPr algn="ctr">
              <a:spcAft>
                <a:spcPts val="300"/>
              </a:spcAft>
              <a:defRPr/>
            </a:pPr>
            <a:r>
              <a:rPr lang="ru-RU" sz="1400" dirty="0">
                <a:latin typeface="Proxima Nova Lt" panose="02000506030000020004" pitchFamily="50" charset="0"/>
              </a:rPr>
              <a:t>8-800-555-57-82   доб.</a:t>
            </a:r>
            <a:r>
              <a:rPr lang="en-US" sz="1400" dirty="0">
                <a:latin typeface="Proxima Nova Lt" panose="02000506030000020004" pitchFamily="50" charset="0"/>
              </a:rPr>
              <a:t> </a:t>
            </a:r>
            <a:r>
              <a:rPr lang="ru-RU" sz="1400" dirty="0">
                <a:latin typeface="Proxima Nova Lt" panose="02000506030000020004" pitchFamily="50" charset="0"/>
              </a:rPr>
              <a:t>103</a:t>
            </a:r>
          </a:p>
          <a:p>
            <a:pPr algn="ctr">
              <a:spcAft>
                <a:spcPts val="300"/>
              </a:spcAft>
              <a:defRPr/>
            </a:pPr>
            <a:r>
              <a:rPr lang="en-US" sz="1400" dirty="0">
                <a:solidFill>
                  <a:srgbClr val="0070C0"/>
                </a:solidFill>
                <a:latin typeface="Proxima Nova Lt" panose="02000506030000020004" pitchFamily="50" charset="0"/>
                <a:hlinkClick r:id="rId3"/>
              </a:rPr>
              <a:t>alexey.kostyuk@emportal.ru</a:t>
            </a:r>
            <a:r>
              <a:rPr lang="ru-RU" sz="1400" dirty="0">
                <a:solidFill>
                  <a:srgbClr val="0070C0"/>
                </a:solidFill>
                <a:latin typeface="Proxima Nova Lt" panose="02000506030000020004" pitchFamily="50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00"/>
          <a:stretch/>
        </p:blipFill>
        <p:spPr bwMode="auto">
          <a:xfrm>
            <a:off x="6456040" y="0"/>
            <a:ext cx="5735960" cy="676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>
              <a:lnSpc>
                <a:spcPct val="100000"/>
              </a:lnSpc>
              <a:spcAft>
                <a:spcPct val="0"/>
              </a:spcAft>
            </a:pPr>
            <a:fld id="{D206DD6C-1A80-4E04-BD05-6EAFB89868A5}" type="slidenum">
              <a:rPr lang="ru-RU" altLang="ru-RU"/>
              <a:pPr algn="r" eaLnBrk="1">
                <a:lnSpc>
                  <a:spcPct val="100000"/>
                </a:lnSpc>
                <a:spcAft>
                  <a:spcPct val="0"/>
                </a:spcAft>
              </a:pPr>
              <a:t>2</a:t>
            </a:fld>
            <a:endParaRPr lang="ru-RU" altLang="ru-RU"/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1466444" y="341282"/>
            <a:ext cx="4917588" cy="1077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 bIns="91440" anchor="b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ts val="2400"/>
              </a:lnSpc>
              <a:spcAft>
                <a:spcPct val="0"/>
              </a:spcAft>
            </a:pPr>
            <a:r>
              <a:rPr lang="ru-RU" altLang="ru-RU" sz="22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Предпосылки для создания региональной телемедицинской платформы</a:t>
            </a: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263525" y="1628799"/>
            <a:ext cx="6120507" cy="509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Указ Президента Российской Федерации от 07.05.2018 г. №204 </a:t>
            </a:r>
            <a: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«О национальных целях и стратегических задачах развития Российской Федерации на период до 2024 года»;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Постановление правительства Российской Федерации от 05.05.2018г. №555 «О единой государственной системе в сфере здравоохранения» (пункт 2.м. проведение консультаций и консилиумов с применением телемедицинских технологий, а также проведение дистанционного медицинского наблюдения за состоянием здоровья пациента в соответствии со статьей </a:t>
            </a:r>
            <a: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36 Федерального закона);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Федеральный закон от 29 июля 2017 г. № 242-ФЗ «О внесении изменений </a:t>
            </a:r>
            <a: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в отдельные законодательные акты Российской Федерации по вопросам применения информационных технологий в сфере охраны здоровья»;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Приказа Минздрава РФ №965н от 30.11.2017 «Об утверждении порядка организации и оказания медицинской помощи с применением телемедицинских технологий»;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Методические рекомендации МЗ РФ и Паспорт регионального проекта «Создание единого цифрового контура в здравоохранении на основе единой государственной информационной системы здравоохранения (ЕГИСЗ) </a:t>
            </a:r>
            <a: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3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на период 2019-2024 год».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</a:pPr>
            <a:endParaRPr lang="ru-RU" altLang="ru-RU" sz="13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</p:txBody>
      </p:sp>
      <p:pic>
        <p:nvPicPr>
          <p:cNvPr id="6150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80" y="188120"/>
            <a:ext cx="11176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5"/>
          <a:stretch/>
        </p:blipFill>
        <p:spPr bwMode="auto">
          <a:xfrm>
            <a:off x="6474246" y="-18758"/>
            <a:ext cx="5717754" cy="67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373063" y="1772816"/>
            <a:ext cx="5866953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создать региональный телемедицинский портал и предоставлять доступ </a:t>
            </a:r>
            <a:r>
              <a:rPr lang="en-US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к услугам федеральных медицинских организаций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</a:p>
          <a:p>
            <a:pPr marL="285750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endParaRPr lang="ru-RU" altLang="ru-RU" sz="1800" dirty="0">
              <a:solidFill>
                <a:schemeClr val="tx1"/>
              </a:solidFill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marL="285750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Пациенты могут использовать региональные медицинские организации 3-го уровня в качестве консультационных центров</a:t>
            </a:r>
            <a:r>
              <a:rPr lang="ru-RU" altLang="ru-RU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без необходимости</a:t>
            </a:r>
            <a:r>
              <a:rPr lang="ru-RU" altLang="ru-RU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личного посещения областных центров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</a:p>
          <a:p>
            <a:pPr marL="285750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endParaRPr lang="ru-RU" altLang="ru-RU" sz="1800" dirty="0">
              <a:solidFill>
                <a:schemeClr val="tx1"/>
              </a:solidFill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marL="285750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 создание регионального сервиса записи на прием к врачу по системе ОМС, включив в него частные медицинские организации, оказывающие платные услуги (используя интеграцию с РМИС).</a:t>
            </a:r>
          </a:p>
          <a:p>
            <a:pPr marL="285750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endParaRPr lang="ru-RU" altLang="ru-RU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3063" y="332656"/>
            <a:ext cx="5667375" cy="1079847"/>
          </a:xfrm>
        </p:spPr>
        <p:txBody>
          <a:bodyPr tIns="91440" bIns="91440"/>
          <a:lstStyle/>
          <a:p>
            <a:pPr eaLnBrk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Преимущества использования региональной телемедицинской платформы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0225" y="0"/>
            <a:ext cx="2771775" cy="675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1487151" y="1412776"/>
            <a:ext cx="676908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ts val="2000"/>
              </a:spcAft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организовать удаленный мониторинг пациентов без необходимости очного посещения клиники позволяет увеличить пропускную способность врача на 20%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  <a:endParaRPr lang="ru-RU" altLang="ru-RU" dirty="0">
              <a:solidFill>
                <a:schemeClr val="tx1"/>
              </a:solidFill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Bef>
                <a:spcPts val="1200"/>
              </a:spcBef>
              <a:spcAft>
                <a:spcPts val="2000"/>
              </a:spcAft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Сокращение времени первичного очного приема за счет предварительной подготовки пациента (сбор данных, анализов и т. п.) на 20%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</a:p>
          <a:p>
            <a:pPr eaLnBrk="1">
              <a:lnSpc>
                <a:spcPct val="100000"/>
              </a:lnSpc>
              <a:spcBef>
                <a:spcPts val="1200"/>
              </a:spcBef>
              <a:spcAft>
                <a:spcPts val="2000"/>
              </a:spcAft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предложить пациентам большее количество медицинских услуг от своего учреждения без передачи пациента в другое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</a:p>
          <a:p>
            <a:pPr eaLnBrk="1">
              <a:lnSpc>
                <a:spcPct val="100000"/>
              </a:lnSpc>
              <a:spcBef>
                <a:spcPts val="1200"/>
              </a:spcBef>
              <a:spcAft>
                <a:spcPts val="2000"/>
              </a:spcAft>
            </a:pPr>
            <a:r>
              <a:rPr lang="ru-RU" altLang="ru-RU" sz="18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Повышение лояльности пациентов за счет предоставления доступа ко «второму мнению» от ведущих федеральных медицинских учреждений страны.</a:t>
            </a:r>
            <a:endParaRPr lang="ru-RU" altLang="ru-RU" dirty="0">
              <a:solidFill>
                <a:schemeClr val="tx1"/>
              </a:solidFill>
              <a:latin typeface="Proxima Nova Lt" panose="02000506030000020004" pitchFamily="50" charset="0"/>
              <a:cs typeface="Times New Roman" panose="02020603050405020304" pitchFamily="18" charset="0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1953" y="290741"/>
            <a:ext cx="8845550" cy="792758"/>
          </a:xfrm>
        </p:spPr>
        <p:txBody>
          <a:bodyPr tIns="91440" bIns="91440"/>
          <a:lstStyle/>
          <a:p>
            <a:pPr eaLnBrk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Преимущества для региональных медицинских организаций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1412776"/>
            <a:ext cx="805053" cy="805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2652825"/>
            <a:ext cx="805053" cy="8050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3853472"/>
            <a:ext cx="808712" cy="805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76" y="5054119"/>
            <a:ext cx="808712" cy="81237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344488" y="241300"/>
            <a:ext cx="114109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28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Преимущества для пациентов</a:t>
            </a: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4203432" y="1355725"/>
            <a:ext cx="3517900" cy="106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Единая медицинская карта, включающая историю болезни, результаты анализов </a:t>
            </a:r>
            <a:b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и обращений к врачу;</a:t>
            </a: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4203432" y="2611438"/>
            <a:ext cx="3433763" cy="84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Дневники самоконтроля для оценки динамики изменений лечащим врачом;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89990" y="1355725"/>
            <a:ext cx="3517900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Поиск специалистов и запись </a:t>
            </a:r>
            <a:b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на прием к врачу в партнерских клиниках;</a:t>
            </a: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4203432" y="3628280"/>
            <a:ext cx="3517900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Подключение биомедицинских датчиков и обеспечение постоянного мониторинга состояния здоровья;</a:t>
            </a: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389990" y="5157192"/>
            <a:ext cx="3384550" cy="106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69863" indent="-169863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Доступ к системе через браузер  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или </a:t>
            </a:r>
            <a:r>
              <a:rPr lang="ru-RU" altLang="ru-RU" sz="1600" dirty="0" err="1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брендированное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 мобильное </a:t>
            </a:r>
            <a:endParaRPr lang="en-US" altLang="ru-RU" sz="1600" dirty="0">
              <a:solidFill>
                <a:schemeClr val="tx1"/>
              </a:solidFill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None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приложение (</a:t>
            </a:r>
            <a:r>
              <a:rPr lang="en-US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iOS 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и </a:t>
            </a:r>
            <a:r>
              <a:rPr lang="en-US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Android)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389990" y="2349921"/>
            <a:ext cx="35179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Рейтинг врачей региона;</a:t>
            </a:r>
          </a:p>
        </p:txBody>
      </p:sp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389990" y="2864854"/>
            <a:ext cx="3517900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узнать мнение другого специалиста, если поставленный диагноз будет вызывать сомнения;</a:t>
            </a:r>
          </a:p>
        </p:txBody>
      </p:sp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389990" y="4107656"/>
            <a:ext cx="3517900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6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Push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-уведомления </a:t>
            </a:r>
            <a:b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о необходимости пройти те или иные медицинские процедуры;</a:t>
            </a:r>
          </a:p>
        </p:txBody>
      </p:sp>
      <p:pic>
        <p:nvPicPr>
          <p:cNvPr id="1229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6875" y="1052513"/>
            <a:ext cx="3603625" cy="571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414718" y="1089025"/>
            <a:ext cx="7472482" cy="5558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79388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7337" indent="-285750" eaLnBrk="1">
              <a:lnSpc>
                <a:spcPct val="100000"/>
              </a:lnSpc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API для управления записью и консультациями.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ЭМК – медицинская карта, собираемая из различных источников: МИС, ЛИС, персональные приборы. ЭМК основана на HL7 FHIR </a:t>
            </a:r>
            <a:b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и механизме шаблонов медицинских документов.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Биллинг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и интеграция с платежными системами.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Личный кабинет клиники и пациента.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Мобильные приложения (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Android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, 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iOS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).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Развитая система диспетчеризации консультаций внутри ЛПУ.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Дневники самоконтроля.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Запись к врачу.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Заочные и онлайн-консультации (врач-врач, врач-пациент).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Конструктор шаблонов документов и опросников.</a:t>
            </a:r>
          </a:p>
          <a:p>
            <a:pPr marL="287337" indent="-285750" eaLnBrk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070C0"/>
              </a:buClr>
              <a:buFont typeface="Proxima Nova Lt" panose="02000506030000020004" pitchFamily="50" charset="0"/>
              <a:buChar char="●"/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интеграции с федеральным сегментом платформы «Единый медицинский портал»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6075" y="210239"/>
            <a:ext cx="11541125" cy="563091"/>
          </a:xfrm>
        </p:spPr>
        <p:txBody>
          <a:bodyPr tIns="91440" bIns="91440"/>
          <a:lstStyle/>
          <a:p>
            <a:pPr eaLnBrk="1">
              <a:lnSpc>
                <a:spcPct val="9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ru-RU" altLang="ru-RU" sz="28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Базовый функционал платформы «под ключ»</a:t>
            </a:r>
          </a:p>
        </p:txBody>
      </p:sp>
      <p:pic>
        <p:nvPicPr>
          <p:cNvPr id="14340" name="Google Shape;89;p13" descr="D:\_WORK\17011_Telemed\EMP logo\emp_logo_big.png"/>
          <p:cNvPicPr preferRelativeResize="0"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84" y="2780928"/>
            <a:ext cx="342095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371686" y="260648"/>
            <a:ext cx="9523486" cy="501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Возможности для врачей и медицинских</a:t>
            </a:r>
            <a:r>
              <a:rPr lang="en-US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организаций</a:t>
            </a: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50837" y="1052736"/>
            <a:ext cx="446986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ts val="1600"/>
              </a:spcAft>
              <a:buClrTx/>
              <a:buFontTx/>
              <a:buNone/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Телемедицинский сервис</a:t>
            </a:r>
            <a:r>
              <a:rPr lang="en-US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для частных врачей </a:t>
            </a:r>
            <a:b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и медицинских организаций;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Реклама медицинских услуг</a:t>
            </a:r>
            <a:r>
              <a:rPr lang="en-US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и </a:t>
            </a:r>
            <a:r>
              <a:rPr lang="ru-RU" altLang="ru-RU" sz="1600" dirty="0" err="1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промоакции</a:t>
            </a: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;</a:t>
            </a:r>
            <a:endParaRPr lang="ru-RU" altLang="ru-RU" sz="16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Консолидация информации</a:t>
            </a:r>
            <a:r>
              <a:rPr lang="en-US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о пациенте в единой системе;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Массовые и точечные </a:t>
            </a:r>
            <a:r>
              <a:rPr lang="ru-RU" altLang="ru-RU" sz="16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push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-уведомления пациентов</a:t>
            </a:r>
            <a:r>
              <a:rPr lang="en-US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о необходимости пройти те или иные медицинские процедуры;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Интеграция с МИС клиник</a:t>
            </a:r>
            <a:r>
              <a:rPr lang="en-US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через API с поддержкой стандарта HL7 FHIR;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Подключение биомедицинских датчиков и носимых устройств, обеспечение постоянного сбора данных;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Доступ к системе через браузер </a:t>
            </a:r>
            <a:b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или мобильное приложение;</a:t>
            </a:r>
          </a:p>
          <a:p>
            <a:pPr eaLnBrk="1">
              <a:lnSpc>
                <a:spcPct val="100000"/>
              </a:lnSpc>
              <a:spcAft>
                <a:spcPts val="1600"/>
              </a:spcAft>
              <a:buClrTx/>
            </a:pPr>
            <a:r>
              <a:rPr lang="ru-RU" altLang="ru-RU" sz="1600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Возможность организации консилиума</a:t>
            </a:r>
            <a:r>
              <a:rPr lang="ru-RU" altLang="ru-RU" sz="16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17"/>
          <a:stretch/>
        </p:blipFill>
        <p:spPr>
          <a:xfrm>
            <a:off x="5081686" y="1124744"/>
            <a:ext cx="6768181" cy="4972746"/>
          </a:xfrm>
          <a:prstGeom prst="rect">
            <a:avLst/>
          </a:prstGeom>
          <a:ln w="3175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479425" y="1272381"/>
            <a:ext cx="7272759" cy="431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Ins="72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90000"/>
              </a:lnSpc>
              <a:spcAft>
                <a:spcPct val="0"/>
              </a:spcAft>
            </a:pPr>
            <a:r>
              <a:rPr lang="ru-RU" altLang="ru-RU" sz="2000" b="1" dirty="0">
                <a:solidFill>
                  <a:srgbClr val="0070C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Юридическая безопасность:</a:t>
            </a:r>
          </a:p>
          <a:p>
            <a:pPr eaLnBrk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altLang="ru-RU" dirty="0">
                <a:latin typeface="Proxima Nova Lt" panose="02000506030000020004" pitchFamily="50" charset="0"/>
              </a:rPr>
              <a:t>Выполнены работы по интеграции с ЕСИА (</a:t>
            </a:r>
            <a:r>
              <a:rPr lang="ru-RU" altLang="ru-RU" dirty="0" err="1">
                <a:latin typeface="Proxima Nova Lt" panose="02000506030000020004" pitchFamily="50" charset="0"/>
              </a:rPr>
              <a:t>Госуслуги</a:t>
            </a:r>
            <a:r>
              <a:rPr lang="ru-RU" altLang="ru-RU" dirty="0">
                <a:latin typeface="Proxima Nova Lt" panose="02000506030000020004" pitchFamily="50" charset="0"/>
              </a:rPr>
              <a:t>) с целью 100% соблюдения требований 242-ФЗ;</a:t>
            </a: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altLang="ru-RU" dirty="0">
                <a:latin typeface="Proxima Nova Lt" panose="02000506030000020004" pitchFamily="50" charset="0"/>
              </a:rPr>
              <a:t>Платформа аттестована по требованиям безопасности второго класса защищенности (по методике ФСТЭК);</a:t>
            </a: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altLang="ru-RU" dirty="0">
                <a:latin typeface="Proxima Nova Lt" panose="02000506030000020004" pitchFamily="50" charset="0"/>
              </a:rPr>
              <a:t>Завершены подготовительные работы по получению статуса оператора ПД в соответствии с 152-ФЗ;</a:t>
            </a: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altLang="ru-RU" dirty="0">
                <a:latin typeface="Proxima Nova Lt" panose="02000506030000020004" pitchFamily="50" charset="0"/>
              </a:rPr>
              <a:t>Для соблюдения требований 242-ФЗ с 1 января 2018 года выполнены подготовительные работы для применения врачами КЭП (квалифицированной электронной подписи) с использованием решений ОАО «</a:t>
            </a:r>
            <a:r>
              <a:rPr lang="ru-RU" altLang="ru-RU" dirty="0" err="1">
                <a:latin typeface="Proxima Nova Lt" panose="02000506030000020004" pitchFamily="50" charset="0"/>
              </a:rPr>
              <a:t>ИнфоТеКС</a:t>
            </a:r>
            <a:r>
              <a:rPr lang="ru-RU" altLang="ru-RU" dirty="0">
                <a:latin typeface="Proxima Nova Lt" panose="02000506030000020004" pitchFamily="50" charset="0"/>
              </a:rPr>
              <a:t>».</a:t>
            </a: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endParaRPr lang="ru-RU" altLang="ru-RU" sz="1800" dirty="0">
              <a:latin typeface="Proxima Nova Rg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70C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Технический партнер по информационной безопасности:</a:t>
            </a:r>
          </a:p>
          <a:p>
            <a:pPr eaLnBrk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altLang="ru-RU" dirty="0">
                <a:latin typeface="Proxima Nova Lt" panose="02000506030000020004" pitchFamily="50" charset="0"/>
                <a:cs typeface="Times New Roman" panose="02020603050405020304" pitchFamily="18" charset="0"/>
              </a:rPr>
              <a:t>Соучредитель RuHealth.net – ОАО «</a:t>
            </a:r>
            <a:r>
              <a:rPr lang="ru-RU" altLang="ru-RU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ИнфоТеКС</a:t>
            </a:r>
            <a:r>
              <a:rPr lang="ru-RU" altLang="ru-RU" dirty="0">
                <a:latin typeface="Proxima Nova Lt" panose="02000506030000020004" pitchFamily="50" charset="0"/>
                <a:cs typeface="Times New Roman" panose="02020603050405020304" pitchFamily="18" charset="0"/>
              </a:rPr>
              <a:t>»,</a:t>
            </a:r>
            <a:r>
              <a:rPr lang="ru-RU" altLang="ru-RU" dirty="0">
                <a:solidFill>
                  <a:srgbClr val="FF0000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  <a:t>лидер рынка</a:t>
            </a:r>
            <a:br>
              <a:rPr lang="ru-RU" altLang="ru-RU" dirty="0">
                <a:solidFill>
                  <a:schemeClr val="tx1"/>
                </a:solidFill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dirty="0">
                <a:latin typeface="Proxima Nova Lt" panose="02000506030000020004" pitchFamily="50" charset="0"/>
                <a:cs typeface="Times New Roman" panose="02020603050405020304" pitchFamily="18" charset="0"/>
              </a:rPr>
              <a:t>информационной </a:t>
            </a:r>
            <a:r>
              <a:rPr lang="ru-RU" altLang="ru-RU" dirty="0">
                <a:latin typeface="Proxima Nova Lt" panose="02000506030000020004" pitchFamily="50" charset="0"/>
              </a:rPr>
              <a:t>безопасности</a:t>
            </a:r>
            <a:r>
              <a:rPr lang="ru-RU" altLang="ru-RU" dirty="0">
                <a:latin typeface="Proxima Nova Lt" panose="02000506030000020004" pitchFamily="50" charset="0"/>
                <a:cs typeface="Times New Roman" panose="02020603050405020304" pitchFamily="18" charset="0"/>
              </a:rPr>
              <a:t> в России.</a:t>
            </a: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endParaRPr lang="ru-RU" altLang="ru-RU" sz="2400" b="1" dirty="0">
              <a:latin typeface="Proxima Nova Rg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altLang="ru-RU" sz="1800" dirty="0">
                <a:latin typeface="Proxima Nova Rg" panose="02000506030000020004" pitchFamily="50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42913" y="292100"/>
            <a:ext cx="115951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 bIns="91440" anchor="b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  <a:tab pos="1158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90000"/>
              </a:lnSpc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Соответствие требованиям </a:t>
            </a:r>
            <a:r>
              <a:rPr lang="en-US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федерального законодательства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84" y="5465953"/>
            <a:ext cx="20447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8437" name="Группа 5"/>
          <p:cNvGrpSpPr>
            <a:grpSpLocks/>
          </p:cNvGrpSpPr>
          <p:nvPr/>
        </p:nvGrpSpPr>
        <p:grpSpPr bwMode="auto">
          <a:xfrm>
            <a:off x="8400256" y="1111441"/>
            <a:ext cx="3134028" cy="4608512"/>
            <a:chOff x="8241918" y="878725"/>
            <a:chExt cx="3047748" cy="4669150"/>
          </a:xfrm>
        </p:grpSpPr>
        <p:pic>
          <p:nvPicPr>
            <p:cNvPr id="18438" name="Рисунок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1918" y="878725"/>
              <a:ext cx="3047748" cy="466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Box 7"/>
            <p:cNvSpPr txBox="1">
              <a:spLocks noChangeArrowheads="1"/>
            </p:cNvSpPr>
            <p:nvPr/>
          </p:nvSpPr>
          <p:spPr bwMode="auto">
            <a:xfrm>
              <a:off x="8360278" y="4262239"/>
              <a:ext cx="2812162" cy="820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b="1" dirty="0">
                  <a:solidFill>
                    <a:srgbClr val="0071BB"/>
                  </a:solidFill>
                  <a:latin typeface="Proxima Nova Rg" panose="02000506030000020004" pitchFamily="50" charset="0"/>
                </a:rPr>
                <a:t>ЗАКОН</a:t>
              </a:r>
              <a:endParaRPr lang="en-US" altLang="ru-RU" b="1" dirty="0">
                <a:solidFill>
                  <a:srgbClr val="0071BB"/>
                </a:solidFill>
                <a:latin typeface="Proxima Nova Rg" panose="02000506030000020004" pitchFamily="50" charset="0"/>
              </a:endParaRPr>
            </a:p>
            <a:p>
              <a:pPr algn="ctr"/>
              <a:r>
                <a:rPr lang="ru-RU" altLang="ru-RU" b="1" dirty="0">
                  <a:solidFill>
                    <a:srgbClr val="0071BB"/>
                  </a:solidFill>
                  <a:latin typeface="Proxima Nova Rg" panose="02000506030000020004" pitchFamily="50" charset="0"/>
                </a:rPr>
                <a:t>О ТЕЛЕМЕДИЦИНЕ</a:t>
              </a:r>
              <a:endParaRPr lang="ru-RU" altLang="ru-RU" b="1" dirty="0">
                <a:solidFill>
                  <a:srgbClr val="0071BB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055440" y="1268413"/>
            <a:ext cx="8496944" cy="495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Разработчик решения компания RuHealth.net  (с 2015 года входит в группу компаний "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ИнфоТеКС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")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 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Компания создана в 2012 году. Разработан первый прототип платформы.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8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Конец 2017 года, приобретен 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маркетплейс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«Единый медицинский портал».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sz="1800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2018 год. Получен статус резидента Сколково. Платформа становится базовой для проведения телемедицинских консультаций НМИЦ им В. А. 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Алмазова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. 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Получена аттестация системы по методике ФСТЭК и присвоено соответствие классу безопасности К2. Внедрена поддержка международного стандарта обмена медицинской информацией HL7 FHIR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 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Входит в Национальную базу медицинских знаний, Национальную телемедицинскую ассоциацию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 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b="1" dirty="0">
                <a:solidFill>
                  <a:srgbClr val="0070C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Партнеры компании: </a:t>
            </a:r>
            <a:r>
              <a:rPr lang="en-US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/>
            </a:r>
            <a:br>
              <a:rPr lang="en-US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</a:b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Швабе, Барс, ИТМО, </a:t>
            </a:r>
            <a:r>
              <a:rPr lang="ru-RU" altLang="ru-RU" sz="1800" dirty="0" err="1">
                <a:latin typeface="Proxima Nova Lt" panose="02000506030000020004" pitchFamily="50" charset="0"/>
                <a:cs typeface="Times New Roman" panose="02020603050405020304" pitchFamily="18" charset="0"/>
              </a:rPr>
              <a:t>СПбГПУ</a:t>
            </a:r>
            <a:r>
              <a:rPr lang="ru-RU" altLang="ru-RU" sz="1800" dirty="0">
                <a:latin typeface="Proxima Nova Lt" panose="02000506030000020004" pitchFamily="50" charset="0"/>
                <a:cs typeface="Times New Roman" panose="02020603050405020304" pitchFamily="18" charset="0"/>
              </a:rPr>
              <a:t> Петра Великого</a:t>
            </a: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  <a:p>
            <a:pPr eaLnBrk="1">
              <a:lnSpc>
                <a:spcPct val="100000"/>
              </a:lnSpc>
              <a:spcAft>
                <a:spcPct val="0"/>
              </a:spcAft>
            </a:pPr>
            <a:endParaRPr lang="ru-RU" altLang="ru-RU" dirty="0">
              <a:latin typeface="Proxima Nova Lt" panose="02000506030000020004" pitchFamily="50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479762" y="208892"/>
            <a:ext cx="11541125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 bIns="91440" anchor="b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2800" b="1" dirty="0">
                <a:solidFill>
                  <a:srgbClr val="002060"/>
                </a:solidFill>
                <a:latin typeface="Proxima Nova Rg" panose="02000506030000020004" pitchFamily="50" charset="0"/>
                <a:cs typeface="Times New Roman" panose="02020603050405020304" pitchFamily="18" charset="0"/>
              </a:rPr>
              <a:t>Информация о RuHealth.net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 bwMode="auto">
          <a:xfrm>
            <a:off x="767408" y="1484784"/>
            <a:ext cx="0" cy="5256584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Овал 1"/>
          <p:cNvSpPr/>
          <p:nvPr/>
        </p:nvSpPr>
        <p:spPr bwMode="auto">
          <a:xfrm>
            <a:off x="623392" y="1334758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623392" y="2116772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623392" y="2662837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623392" y="3208902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623392" y="4891291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623392" y="5677565"/>
            <a:ext cx="294779" cy="29477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385</Words>
  <Application>Microsoft Macintosh PowerPoint</Application>
  <PresentationFormat>Широкоэкранный</PresentationFormat>
  <Paragraphs>103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Microsoft YaHei</vt:lpstr>
      <vt:lpstr>Arial</vt:lpstr>
      <vt:lpstr>Proxima Nova Lt</vt:lpstr>
      <vt:lpstr>Lucida Sans Unicode</vt:lpstr>
      <vt:lpstr>Times New Roman</vt:lpstr>
      <vt:lpstr>Proxima Nova Rg</vt:lpstr>
      <vt:lpstr>Тема Office</vt:lpstr>
      <vt:lpstr>Тема Office</vt:lpstr>
      <vt:lpstr>Презентация PowerPoint</vt:lpstr>
      <vt:lpstr>Презентация PowerPoint</vt:lpstr>
      <vt:lpstr>Преимущества использования региональной телемедицинской платформы</vt:lpstr>
      <vt:lpstr>Преимущества для региональных медицинских организаций </vt:lpstr>
      <vt:lpstr>Презентация PowerPoint</vt:lpstr>
      <vt:lpstr>Базовый функционал платформы «под ключ»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пользователь Microsoft Office</cp:lastModifiedBy>
  <cp:revision>29</cp:revision>
  <cp:lastPrinted>1601-01-01T00:00:00Z</cp:lastPrinted>
  <dcterms:created xsi:type="dcterms:W3CDTF">1601-01-01T00:00:00Z</dcterms:created>
  <dcterms:modified xsi:type="dcterms:W3CDTF">2019-03-22T06:31:50Z</dcterms:modified>
</cp:coreProperties>
</file>